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Montserra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6.xml"/><Relationship Id="rId22" Type="http://schemas.openxmlformats.org/officeDocument/2006/relationships/font" Target="fonts/Montserrat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564413b1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564413b1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564413b1c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564413b1c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5bf7e0b78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5bf7e0b78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5bf7e0b7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5bf7e0b7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64413b1c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64413b1c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64413b1c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64413b1c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5bf7e0b7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5bf7e0b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5bf7e0b7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5bf7e0b7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5bf7e0b7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5bf7e0b7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5bf7e0b7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5bf7e0b7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564413b1c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564413b1c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5bf7e0b7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5bf7e0b7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arxiv.org/search/cs?searchtype=author&amp;query=He%2C+K" TargetMode="External"/><Relationship Id="rId4" Type="http://schemas.openxmlformats.org/officeDocument/2006/relationships/hyperlink" Target="https://arxiv.org/search/cs?searchtype=author&amp;query=Zhang%2C+X" TargetMode="External"/><Relationship Id="rId5" Type="http://schemas.openxmlformats.org/officeDocument/2006/relationships/hyperlink" Target="https://arxiv.org/search/cs?searchtype=author&amp;query=Ren%2C+S" TargetMode="External"/><Relationship Id="rId6" Type="http://schemas.openxmlformats.org/officeDocument/2006/relationships/hyperlink" Target="https://arxiv.org/search/cs?searchtype=author&amp;query=Sun%2C+J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89075" y="1218700"/>
            <a:ext cx="7329900" cy="26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9050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4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Deep Residual Learning for Image Recognition</a:t>
            </a:r>
            <a:endParaRPr b="1" sz="24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90500" rtl="0" algn="l">
              <a:lnSpc>
                <a:spcPct val="16363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Kaiming He</a:t>
            </a:r>
            <a:r>
              <a:rPr lang="en" sz="1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" sz="18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Xiangyu Zhang</a:t>
            </a:r>
            <a:r>
              <a:rPr lang="en" sz="1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" sz="18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Shaoqing Ren</a:t>
            </a:r>
            <a:r>
              <a:rPr lang="en" sz="1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" sz="18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Jian Sun</a:t>
            </a:r>
            <a:endParaRPr sz="1800">
              <a:solidFill>
                <a:schemeClr val="hlink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3550" y="1182250"/>
            <a:ext cx="7319375" cy="33024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2"/>
          <p:cNvSpPr txBox="1"/>
          <p:nvPr/>
        </p:nvSpPr>
        <p:spPr>
          <a:xfrm>
            <a:off x="833550" y="433400"/>
            <a:ext cx="7476900" cy="5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EFEFEF"/>
                </a:solidFill>
                <a:latin typeface="Montserrat"/>
                <a:ea typeface="Montserrat"/>
                <a:cs typeface="Montserrat"/>
                <a:sym typeface="Montserrat"/>
              </a:rPr>
              <a:t>Residual Learning &amp; Residual Functions</a:t>
            </a:r>
            <a:endParaRPr b="1" sz="2400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EFEFE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6075" y="1131075"/>
            <a:ext cx="7409200" cy="310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200" y="148925"/>
            <a:ext cx="8801599" cy="464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5850" y="732775"/>
            <a:ext cx="7027175" cy="367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2500" y="887000"/>
            <a:ext cx="7134150" cy="332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0975" y="831900"/>
            <a:ext cx="7065150" cy="332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68600" y="1594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Why should we make deep networks? &amp; How deep it should be?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0" name="Google Shape;7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0675" y="1517800"/>
            <a:ext cx="2581275" cy="263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6075" y="1555900"/>
            <a:ext cx="2905125" cy="256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311700" y="8423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What happens when we continue stacking layers on a plain neural network?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311700" y="8423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What happens when we continue stacking layers on a plain neural network?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8"/>
          <p:cNvSpPr txBox="1"/>
          <p:nvPr/>
        </p:nvSpPr>
        <p:spPr>
          <a:xfrm>
            <a:off x="3857950" y="2242725"/>
            <a:ext cx="2412600" cy="13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NO!!</a:t>
            </a:r>
            <a:endParaRPr b="1"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Why it is not okay to add more layers?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Vanishing/Exploding gradients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Degradation Problem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9500" y="1023600"/>
            <a:ext cx="7191700" cy="30963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0"/>
          <p:cNvSpPr txBox="1"/>
          <p:nvPr/>
        </p:nvSpPr>
        <p:spPr>
          <a:xfrm>
            <a:off x="1115500" y="216200"/>
            <a:ext cx="7123500" cy="6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D9D9D9"/>
                </a:solidFill>
                <a:latin typeface="Montserrat"/>
                <a:ea typeface="Montserrat"/>
                <a:cs typeface="Montserrat"/>
                <a:sym typeface="Montserrat"/>
              </a:rPr>
              <a:t>Degradation Problem</a:t>
            </a:r>
            <a:endParaRPr b="1" sz="2400">
              <a:solidFill>
                <a:srgbClr val="D9D9D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311700" y="398400"/>
            <a:ext cx="8520600" cy="464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Montserrat"/>
                <a:ea typeface="Montserrat"/>
                <a:cs typeface="Montserrat"/>
                <a:sym typeface="Montserrat"/>
              </a:rPr>
              <a:t>Hypothesis: </a:t>
            </a:r>
            <a:endParaRPr b="1"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Deeper models are harder to optimize.  This is an optimization problem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Montserrat"/>
                <a:ea typeface="Montserrat"/>
                <a:cs typeface="Montserrat"/>
                <a:sym typeface="Montserrat"/>
              </a:rPr>
              <a:t>Reason:</a:t>
            </a:r>
            <a:endParaRPr b="1"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Deeper models should perform at least as well as the Shallower models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Montserrat"/>
                <a:ea typeface="Montserrat"/>
                <a:cs typeface="Montserrat"/>
                <a:sym typeface="Montserrat"/>
              </a:rPr>
              <a:t>Solution by Construction: </a:t>
            </a:r>
            <a:endParaRPr b="1"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Montserrat"/>
                <a:ea typeface="Montserrat"/>
                <a:cs typeface="Montserrat"/>
                <a:sym typeface="Montserrat"/>
              </a:rPr>
              <a:t>Taking the learned layers from the shallower models and then for the remaining additional deeper layers add identity x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